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99" r:id="rId2"/>
    <p:sldId id="543" r:id="rId3"/>
    <p:sldId id="564" r:id="rId4"/>
    <p:sldId id="566" r:id="rId5"/>
    <p:sldId id="565" r:id="rId6"/>
    <p:sldId id="567" r:id="rId7"/>
    <p:sldId id="539" r:id="rId8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42">
          <p15:clr>
            <a:srgbClr val="A4A3A4"/>
          </p15:clr>
        </p15:guide>
        <p15:guide id="2" pos="12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DAF8"/>
    <a:srgbClr val="3EBEAD"/>
    <a:srgbClr val="FF5100"/>
    <a:srgbClr val="000000"/>
    <a:srgbClr val="F1F1F1"/>
    <a:srgbClr val="0199FF"/>
    <a:srgbClr val="00143F"/>
    <a:srgbClr val="E6E6E6"/>
    <a:srgbClr val="C0504D"/>
    <a:srgbClr val="D4E6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72" autoAdjust="0"/>
    <p:restoredTop sz="83188"/>
  </p:normalViewPr>
  <p:slideViewPr>
    <p:cSldViewPr snapToGrid="0" snapToObjects="1">
      <p:cViewPr varScale="1">
        <p:scale>
          <a:sx n="50" d="100"/>
          <a:sy n="50" d="100"/>
        </p:scale>
        <p:origin x="228" y="21"/>
      </p:cViewPr>
      <p:guideLst>
        <p:guide orient="horz" pos="1142"/>
        <p:guide pos="1248"/>
      </p:guideLst>
    </p:cSldViewPr>
  </p:slideViewPr>
  <p:outlineViewPr>
    <p:cViewPr>
      <p:scale>
        <a:sx n="33" d="100"/>
        <a:sy n="33" d="100"/>
      </p:scale>
      <p:origin x="0" y="-69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01149-B8AC-3641-95C4-6FEB1113B4E0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11A31E-3F38-A444-A5E5-8B94286A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23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D4021DD6-A023-5449-8385-9B712DABEB7B}" type="datetimeFigureOut">
              <a:rPr lang="de-DE" smtClean="0"/>
              <a:t>28.06.2016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82D91B2A-A7FA-3D48-9D84-006A1B63308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422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Challenges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 self</a:t>
            </a:r>
          </a:p>
          <a:p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Alphago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impressive but requires heavy compute.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games of go than any human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yet still Lee managed to win a match. 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D91B2A-A7FA-3D48-9D84-006A1B63308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2079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Superhuman performances are being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driven by ML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Vision, Speech, Translation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Lots of process, but driven by availability of data.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Methodologies have not progressed a great deal since late 1990s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536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274638"/>
            <a:ext cx="8323263" cy="46831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765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671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766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10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E5A580-6F65-9844-8284-C3455FFB2074}" type="datetimeFigureOut">
              <a:rPr lang="en-US" smtClean="0"/>
              <a:pPr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F7C826-6F88-344B-87E3-E45C4DF6B4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79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E5A580-6F65-9844-8284-C3455FFB2074}" type="datetimeFigureOut">
              <a:rPr lang="en-US" smtClean="0"/>
              <a:pPr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F7C826-6F88-344B-87E3-E45C4DF6B4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83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1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776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87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27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497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867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Gotham HTF"/>
              </a:defRPr>
            </a:lvl1pPr>
          </a:lstStyle>
          <a:p>
            <a:fld id="{04E5A580-6F65-9844-8284-C3455FFB2074}" type="datetimeFigureOut">
              <a:rPr lang="en-US" smtClean="0"/>
              <a:pPr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Gotham HTF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Gotham HTF"/>
              </a:defRPr>
            </a:lvl1pPr>
          </a:lstStyle>
          <a:p>
            <a:fld id="{00F7C826-6F88-344B-87E3-E45C4DF6B4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2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Gotham HTF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Gotham HTF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Gotham HTF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Gotham HTF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Gotham HTF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Gotham HTF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GB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New Directions in Data Science</a:t>
            </a:r>
            <a:endParaRPr lang="en-GB" dirty="0">
              <a:solidFill>
                <a:srgbClr val="F1F1F1"/>
              </a:solidFill>
              <a:latin typeface="Gotham HTF Book" charset="0"/>
              <a:ea typeface="Gotham HTF Book" charset="0"/>
              <a:cs typeface="Gotham HTF Book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NEIL LAWRENCE</a:t>
            </a:r>
          </a:p>
          <a:p>
            <a:r>
              <a:rPr lang="en-GB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Department of Computer Science and </a:t>
            </a:r>
            <a:r>
              <a:rPr lang="en-GB" dirty="0" err="1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SITraN</a:t>
            </a:r>
            <a:endParaRPr lang="en-GB" dirty="0" smtClean="0">
              <a:solidFill>
                <a:srgbClr val="F1F1F1"/>
              </a:solidFill>
              <a:latin typeface="Gotham HTF Book" charset="0"/>
              <a:ea typeface="Gotham HTF Book" charset="0"/>
              <a:cs typeface="Gotham HTF Book" charset="0"/>
            </a:endParaRPr>
          </a:p>
          <a:p>
            <a:r>
              <a:rPr lang="en-GB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@</a:t>
            </a:r>
            <a:r>
              <a:rPr lang="en-GB" dirty="0" err="1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lawrennd</a:t>
            </a:r>
            <a:endParaRPr lang="en-GB" dirty="0">
              <a:solidFill>
                <a:srgbClr val="F1F1F1"/>
              </a:solidFill>
              <a:latin typeface="Gotham HTF Book" charset="0"/>
              <a:ea typeface="Gotham HTF Book" charset="0"/>
              <a:cs typeface="Gotham HTF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4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38370" y="19783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GLOBAL INFORMATION STORAGE CAPACITY</a:t>
            </a:r>
            <a:br>
              <a:rPr lang="en-US" sz="2800" dirty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</a:br>
            <a:r>
              <a:rPr lang="en-US" sz="2400" dirty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IN OPTIMALLY COMPRESSED BYTES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71" y="1197300"/>
            <a:ext cx="11008658" cy="535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7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Paradoxes of Data Society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Our society is data rich</a:t>
            </a:r>
          </a:p>
          <a:p>
            <a:r>
              <a:rPr lang="en-GB" dirty="0" smtClean="0"/>
              <a:t>But it’s becoming harder to measure.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109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Paradoxes of Data Society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Better contact between one another.</a:t>
            </a:r>
          </a:p>
          <a:p>
            <a:r>
              <a:rPr lang="en-GB" dirty="0" smtClean="0"/>
              <a:t>But becoming more entrenched in our opinions.</a:t>
            </a:r>
          </a:p>
          <a:p>
            <a:pPr lvl="1"/>
            <a:r>
              <a:rPr lang="en-GB" dirty="0" smtClean="0"/>
              <a:t>Filter bubbles</a:t>
            </a:r>
          </a:p>
          <a:p>
            <a:pPr lvl="1"/>
            <a:r>
              <a:rPr lang="en-GB" dirty="0" smtClean="0"/>
              <a:t>The echo chamber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4569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Quantifying the Value of Data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do we measure value in the data economy?</a:t>
            </a:r>
          </a:p>
          <a:p>
            <a:r>
              <a:rPr lang="en-GB" dirty="0" smtClean="0"/>
              <a:t>How do we encourage data workers.</a:t>
            </a:r>
          </a:p>
          <a:p>
            <a:pPr lvl="1"/>
            <a:r>
              <a:rPr lang="en-GB" dirty="0" smtClean="0"/>
              <a:t>Curation and management</a:t>
            </a:r>
          </a:p>
          <a:p>
            <a:r>
              <a:rPr lang="en-GB" dirty="0" smtClean="0"/>
              <a:t>How do we </a:t>
            </a:r>
            <a:r>
              <a:rPr lang="en-GB" dirty="0" err="1" smtClean="0"/>
              <a:t>incentize</a:t>
            </a:r>
            <a:r>
              <a:rPr lang="en-GB" dirty="0" smtClean="0"/>
              <a:t> workers to contribute.</a:t>
            </a:r>
          </a:p>
          <a:p>
            <a:r>
              <a:rPr lang="en-GB" dirty="0" smtClean="0"/>
              <a:t>How do we account for the value of their contribution.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853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Privacy and Loss of Control	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Twitter monitoring for ‘hate speech’ vs twitter monitoring for ‘political dissent’. </a:t>
            </a:r>
          </a:p>
          <a:p>
            <a:r>
              <a:rPr lang="en-GB" dirty="0" smtClean="0"/>
              <a:t>Recommendations, </a:t>
            </a:r>
            <a:r>
              <a:rPr lang="en-GB" smtClean="0"/>
              <a:t>Filter bubbles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5820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18"/>
          <p:cNvSpPr/>
          <p:nvPr/>
        </p:nvSpPr>
        <p:spPr>
          <a:xfrm>
            <a:off x="626978" y="1819443"/>
            <a:ext cx="10938044" cy="1246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dirty="0" smtClean="0">
                <a:solidFill>
                  <a:schemeClr val="bg1"/>
                </a:solidFill>
                <a:latin typeface="Gotham HTF Book" charset="0"/>
                <a:ea typeface="Gotham HTF Book" charset="0"/>
                <a:cs typeface="Gotham HTF Book" charset="0"/>
              </a:rPr>
              <a:t>Thank you</a:t>
            </a:r>
          </a:p>
        </p:txBody>
      </p:sp>
      <p:sp>
        <p:nvSpPr>
          <p:cNvPr id="5" name="Shape 518"/>
          <p:cNvSpPr/>
          <p:nvPr/>
        </p:nvSpPr>
        <p:spPr>
          <a:xfrm>
            <a:off x="3189844" y="3058990"/>
            <a:ext cx="6105157" cy="166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GB" sz="3600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Neil Lawrence</a:t>
            </a:r>
          </a:p>
          <a:p>
            <a:pPr algn="ctr"/>
            <a:r>
              <a:rPr lang="en-GB" sz="3600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http://inverseprobability.com</a:t>
            </a:r>
          </a:p>
          <a:p>
            <a:pPr algn="ctr"/>
            <a:r>
              <a:rPr lang="en-GB" sz="3600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@</a:t>
            </a:r>
            <a:r>
              <a:rPr lang="en-GB" sz="3600" dirty="0" err="1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lawrennd</a:t>
            </a:r>
            <a:endParaRPr lang="en-GB" sz="3600" dirty="0">
              <a:solidFill>
                <a:srgbClr val="F1F1F1"/>
              </a:solidFill>
              <a:latin typeface="Gotham HTF Book" charset="0"/>
              <a:ea typeface="Gotham HTF Book" charset="0"/>
              <a:cs typeface="Gotham HTF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477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26012</TotalTime>
  <Words>202</Words>
  <Application>Microsoft Office PowerPoint</Application>
  <PresentationFormat>Widescreen</PresentationFormat>
  <Paragraphs>38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Gotham HTF</vt:lpstr>
      <vt:lpstr>Gotham HTF Book</vt:lpstr>
      <vt:lpstr>Office Theme</vt:lpstr>
      <vt:lpstr>New Directions in Data Science</vt:lpstr>
      <vt:lpstr>GLOBAL INFORMATION STORAGE CAPACITY IN OPTIMALLY COMPRESSED BYTES</vt:lpstr>
      <vt:lpstr>The Paradoxes of Data Society</vt:lpstr>
      <vt:lpstr>The Paradoxes of Data Society</vt:lpstr>
      <vt:lpstr>Quantifying the Value of Data</vt:lpstr>
      <vt:lpstr>Privacy and Loss of Control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Neil Lawrence</cp:lastModifiedBy>
  <cp:revision>358</cp:revision>
  <cp:lastPrinted>2016-03-18T18:16:46Z</cp:lastPrinted>
  <dcterms:created xsi:type="dcterms:W3CDTF">2016-02-11T17:51:05Z</dcterms:created>
  <dcterms:modified xsi:type="dcterms:W3CDTF">2016-06-28T09:31:05Z</dcterms:modified>
</cp:coreProperties>
</file>